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310" r:id="rId3"/>
    <p:sldId id="305" r:id="rId4"/>
    <p:sldId id="309" r:id="rId5"/>
    <p:sldId id="308" r:id="rId6"/>
    <p:sldId id="315" r:id="rId7"/>
    <p:sldId id="312" r:id="rId8"/>
    <p:sldId id="311" r:id="rId9"/>
    <p:sldId id="316" r:id="rId10"/>
    <p:sldId id="314" r:id="rId11"/>
    <p:sldId id="313" r:id="rId12"/>
  </p:sldIdLst>
  <p:sldSz cx="9144000" cy="5143500" type="screen16x9"/>
  <p:notesSz cx="6858000" cy="9144000"/>
  <p:embeddedFontLst>
    <p:embeddedFont>
      <p:font typeface="Montserrat" pitchFamily="2" charset="77"/>
      <p:regular r:id="rId14"/>
      <p:bold r:id="rId15"/>
      <p:italic r:id="rId16"/>
      <p:boldItalic r:id="rId17"/>
    </p:embeddedFont>
    <p:embeddedFont>
      <p:font typeface="Montserrat ExtraBold" panose="020F0502020204030204" pitchFamily="34" charset="0"/>
      <p:bold r:id="rId18"/>
      <p:italic r:id="rId19"/>
      <p:boldItalic r:id="rId20"/>
    </p:embeddedFont>
    <p:embeddedFont>
      <p:font typeface="Montserrat ExtraLight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22BE473-58A0-4F5B-8CDF-64FC280622BC}">
  <a:tblStyle styleId="{C22BE473-58A0-4F5B-8CDF-64FC280622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2"/>
    <p:restoredTop sz="94696"/>
  </p:normalViewPr>
  <p:slideViewPr>
    <p:cSldViewPr snapToGrid="0">
      <p:cViewPr>
        <p:scale>
          <a:sx n="154" d="100"/>
          <a:sy n="154" d="100"/>
        </p:scale>
        <p:origin x="-680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351143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f9262ee2f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f9262ee2f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4449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404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f9262ee2f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f9262ee2f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1884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08424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7652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f9262ee2f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f9262ee2f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14988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22776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7f9262ee2f_0_26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7f9262ee2f_0_26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3404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marL="914400" lvl="1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>
            <a:spLocks noGrp="1"/>
          </p:cNvSpPr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8"/>
          <p:cNvSpPr txBox="1">
            <a:spLocks noGrp="1"/>
          </p:cNvSpPr>
          <p:nvPr>
            <p:ph type="subTitle" idx="1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8"/>
          <p:cNvSpPr txBox="1">
            <a:spLocks noGrp="1"/>
          </p:cNvSpPr>
          <p:nvPr>
            <p:ph type="title" idx="2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subTitle" idx="3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title" idx="5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ubTitle" idx="6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24"/>
          <p:cNvSpPr txBox="1">
            <a:spLocks noGrp="1"/>
          </p:cNvSpPr>
          <p:nvPr>
            <p:ph type="body" idx="1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24"/>
          <p:cNvSpPr txBox="1">
            <a:spLocks noGrp="1"/>
          </p:cNvSpPr>
          <p:nvPr>
            <p:ph type="body" idx="2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4"/>
          <p:cNvSpPr txBox="1">
            <a:spLocks noGrp="1"/>
          </p:cNvSpPr>
          <p:nvPr>
            <p:ph type="title" idx="3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4"/>
          <p:cNvSpPr txBox="1">
            <a:spLocks noGrp="1"/>
          </p:cNvSpPr>
          <p:nvPr>
            <p:ph type="title" idx="4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7" r:id="rId5"/>
    <p:sldLayoutId id="2147483658" r:id="rId6"/>
    <p:sldLayoutId id="2147483661" r:id="rId7"/>
    <p:sldLayoutId id="2147483664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000" dirty="0" err="1"/>
              <a:t>YoutubeNLP</a:t>
            </a:r>
            <a:endParaRPr lang="fr-FR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Brandon BORGES</a:t>
            </a:r>
          </a:p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Hugo DEMARET</a:t>
            </a:r>
          </a:p>
          <a:p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Antoine DECROUEZ</a:t>
            </a:r>
          </a:p>
          <a:p>
            <a:r>
              <a:rPr lang="fr-FR" dirty="0" err="1">
                <a:solidFill>
                  <a:schemeClr val="tx2">
                    <a:lumMod val="75000"/>
                  </a:schemeClr>
                </a:solidFill>
              </a:rPr>
              <a:t>Natane</a:t>
            </a:r>
            <a:r>
              <a:rPr lang="fr-FR" dirty="0">
                <a:solidFill>
                  <a:schemeClr val="tx2">
                    <a:lumMod val="75000"/>
                  </a:schemeClr>
                </a:solidFill>
              </a:rPr>
              <a:t> BENDAVID</a:t>
            </a:r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PROJET NLP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1026" name="Picture 2" descr="ESGI (@ESGI) | Twitter">
            <a:extLst>
              <a:ext uri="{FF2B5EF4-FFF2-40B4-BE49-F238E27FC236}">
                <a16:creationId xmlns:a16="http://schemas.microsoft.com/office/drawing/2014/main" id="{111D7E63-7AB1-4259-9DAA-BFDAA8914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18" y="98714"/>
            <a:ext cx="704418" cy="7044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4" y="445025"/>
            <a:ext cx="6393801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Limite du projet</a:t>
            </a:r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1026200" y="1417427"/>
            <a:ext cx="4712602" cy="25241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/>
              <a:t>Notre modèle ne fonctionnerai pas correctement sur des vidéo non Tech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/>
              <a:t>Si dans une vidéo Tech un </a:t>
            </a:r>
            <a:r>
              <a:rPr lang="fr-FR" dirty="0" err="1"/>
              <a:t>Youtubeur</a:t>
            </a:r>
            <a:r>
              <a:rPr lang="fr-FR" dirty="0"/>
              <a:t> demande au internaute de répondre à une question cela peut fausser l'interprétation du modèle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90824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752044" y="2251595"/>
            <a:ext cx="7639912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b="0" dirty="0">
                <a:solidFill>
                  <a:schemeClr val="accent1"/>
                </a:solidFill>
              </a:rPr>
              <a:t>MERCI DE VOTRE ATTENTION</a:t>
            </a:r>
            <a:endParaRPr sz="2400" b="0" dirty="0">
              <a:solidFill>
                <a:schemeClr val="accent1"/>
              </a:solidFill>
            </a:endParaRP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470398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B6C5471-3D13-41B5-A6D3-E83C49639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6695" y="1386425"/>
            <a:ext cx="4946400" cy="2728376"/>
          </a:xfrm>
        </p:spPr>
        <p:txBody>
          <a:bodyPr/>
          <a:lstStyle/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Problématique</a:t>
            </a:r>
          </a:p>
          <a:p>
            <a:endParaRPr lang="fr-FR" sz="1600" dirty="0"/>
          </a:p>
          <a:p>
            <a:r>
              <a:rPr lang="fr-FR" sz="1600" dirty="0"/>
              <a:t>Présentation du projet</a:t>
            </a:r>
          </a:p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Présentation technique</a:t>
            </a:r>
          </a:p>
          <a:p>
            <a:pPr marL="139700" indent="0">
              <a:buNone/>
            </a:pPr>
            <a:endParaRPr lang="fr-FR" sz="1600" dirty="0"/>
          </a:p>
          <a:p>
            <a:r>
              <a:rPr lang="fr-FR" sz="1600" dirty="0"/>
              <a:t>Démonstration</a:t>
            </a:r>
          </a:p>
          <a:p>
            <a:endParaRPr lang="fr-FR" sz="1600" dirty="0"/>
          </a:p>
          <a:p>
            <a:r>
              <a:rPr lang="fr-FR" sz="1600" dirty="0"/>
              <a:t>Limite</a:t>
            </a:r>
          </a:p>
          <a:p>
            <a:endParaRPr lang="fr-FR" sz="1600" dirty="0"/>
          </a:p>
          <a:p>
            <a:endParaRPr lang="fr-FR" dirty="0"/>
          </a:p>
        </p:txBody>
      </p:sp>
      <p:sp>
        <p:nvSpPr>
          <p:cNvPr id="10" name="Google Shape;1993;p57">
            <a:extLst>
              <a:ext uri="{FF2B5EF4-FFF2-40B4-BE49-F238E27FC236}">
                <a16:creationId xmlns:a16="http://schemas.microsoft.com/office/drawing/2014/main" id="{5E3D48A3-9E24-4F2F-8C2F-E5E07136CF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07177" y="414022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SOMMAIRE</a:t>
            </a:r>
          </a:p>
        </p:txBody>
      </p:sp>
      <p:cxnSp>
        <p:nvCxnSpPr>
          <p:cNvPr id="11" name="Google Shape;1998;p57">
            <a:extLst>
              <a:ext uri="{FF2B5EF4-FFF2-40B4-BE49-F238E27FC236}">
                <a16:creationId xmlns:a16="http://schemas.microsoft.com/office/drawing/2014/main" id="{48C092B2-9EFE-4A9F-A127-309385959FA6}"/>
              </a:ext>
            </a:extLst>
          </p:cNvPr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055636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8"/>
          <p:cNvSpPr txBox="1">
            <a:spLocks noGrp="1"/>
          </p:cNvSpPr>
          <p:nvPr>
            <p:ph type="title"/>
          </p:nvPr>
        </p:nvSpPr>
        <p:spPr>
          <a:xfrm>
            <a:off x="4048708" y="1009634"/>
            <a:ext cx="4798798" cy="7485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fr-FR" dirty="0" err="1"/>
              <a:t>YoutubeNLP</a:t>
            </a:r>
            <a:endParaRPr lang="fr-FR" dirty="0"/>
          </a:p>
        </p:txBody>
      </p:sp>
      <p:cxnSp>
        <p:nvCxnSpPr>
          <p:cNvPr id="267" name="Google Shape;267;p48"/>
          <p:cNvCxnSpPr>
            <a:cxnSpLocks/>
          </p:cNvCxnSpPr>
          <p:nvPr/>
        </p:nvCxnSpPr>
        <p:spPr>
          <a:xfrm>
            <a:off x="3714105" y="1383903"/>
            <a:ext cx="0" cy="2570018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9" name="Google Shape;245;p46">
            <a:extLst>
              <a:ext uri="{FF2B5EF4-FFF2-40B4-BE49-F238E27FC236}">
                <a16:creationId xmlns:a16="http://schemas.microsoft.com/office/drawing/2014/main" id="{A9E13CA3-FF81-664C-AC2E-5118762ECFB2}"/>
              </a:ext>
            </a:extLst>
          </p:cNvPr>
          <p:cNvSpPr/>
          <p:nvPr/>
        </p:nvSpPr>
        <p:spPr>
          <a:xfrm>
            <a:off x="296494" y="1316914"/>
            <a:ext cx="2866861" cy="283133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Google Shape;13784;p85">
            <a:extLst>
              <a:ext uri="{FF2B5EF4-FFF2-40B4-BE49-F238E27FC236}">
                <a16:creationId xmlns:a16="http://schemas.microsoft.com/office/drawing/2014/main" id="{37DB5D00-B5D4-124F-ACD0-EE478C0DCF22}"/>
              </a:ext>
            </a:extLst>
          </p:cNvPr>
          <p:cNvGrpSpPr/>
          <p:nvPr/>
        </p:nvGrpSpPr>
        <p:grpSpPr>
          <a:xfrm>
            <a:off x="623464" y="1578227"/>
            <a:ext cx="2213337" cy="2375694"/>
            <a:chOff x="5549861" y="3817349"/>
            <a:chExt cx="345642" cy="345674"/>
          </a:xfrm>
          <a:solidFill>
            <a:schemeClr val="accent6"/>
          </a:solidFill>
        </p:grpSpPr>
        <p:sp>
          <p:nvSpPr>
            <p:cNvPr id="11" name="Google Shape;13785;p85">
              <a:extLst>
                <a:ext uri="{FF2B5EF4-FFF2-40B4-BE49-F238E27FC236}">
                  <a16:creationId xmlns:a16="http://schemas.microsoft.com/office/drawing/2014/main" id="{412618E1-FF0E-E742-81F4-DFA7293891B3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786;p85">
              <a:extLst>
                <a:ext uri="{FF2B5EF4-FFF2-40B4-BE49-F238E27FC236}">
                  <a16:creationId xmlns:a16="http://schemas.microsoft.com/office/drawing/2014/main" id="{B8F7CEC0-BBE5-5B48-ADA4-64AFF6A81B7B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787;p85">
              <a:extLst>
                <a:ext uri="{FF2B5EF4-FFF2-40B4-BE49-F238E27FC236}">
                  <a16:creationId xmlns:a16="http://schemas.microsoft.com/office/drawing/2014/main" id="{98209F45-50CF-754C-A75E-9C23B0E9511A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1993;p57">
            <a:extLst>
              <a:ext uri="{FF2B5EF4-FFF2-40B4-BE49-F238E27FC236}">
                <a16:creationId xmlns:a16="http://schemas.microsoft.com/office/drawing/2014/main" id="{908C9B2F-2B45-A648-A363-A6BF679CE2A7}"/>
              </a:ext>
            </a:extLst>
          </p:cNvPr>
          <p:cNvSpPr txBox="1">
            <a:spLocks/>
          </p:cNvSpPr>
          <p:nvPr/>
        </p:nvSpPr>
        <p:spPr>
          <a:xfrm>
            <a:off x="681005" y="248179"/>
            <a:ext cx="4964700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fr-FR" dirty="0"/>
              <a:t>Problématique</a:t>
            </a:r>
          </a:p>
        </p:txBody>
      </p:sp>
      <p:cxnSp>
        <p:nvCxnSpPr>
          <p:cNvPr id="22" name="Google Shape;1998;p57">
            <a:extLst>
              <a:ext uri="{FF2B5EF4-FFF2-40B4-BE49-F238E27FC236}">
                <a16:creationId xmlns:a16="http://schemas.microsoft.com/office/drawing/2014/main" id="{7B4E3638-93F8-3D4B-B70A-39379069CB34}"/>
              </a:ext>
            </a:extLst>
          </p:cNvPr>
          <p:cNvCxnSpPr/>
          <p:nvPr/>
        </p:nvCxnSpPr>
        <p:spPr>
          <a:xfrm>
            <a:off x="800028" y="248179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9" name="Google Shape;1994;p57">
            <a:extLst>
              <a:ext uri="{FF2B5EF4-FFF2-40B4-BE49-F238E27FC236}">
                <a16:creationId xmlns:a16="http://schemas.microsoft.com/office/drawing/2014/main" id="{B1A4C0AA-D493-A940-B673-6CC260AC91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048707" y="1951034"/>
            <a:ext cx="3634701" cy="14342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Identifier les commentaires pertinent ou non d’une vidéo </a:t>
            </a:r>
            <a:r>
              <a:rPr lang="fr-FR" dirty="0" err="1"/>
              <a:t>Youtube</a:t>
            </a:r>
            <a:endParaRPr lang="fr-F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7524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5" y="445025"/>
            <a:ext cx="4964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 err="1"/>
              <a:t>Presentation</a:t>
            </a:r>
            <a:r>
              <a:rPr lang="fr-FR" dirty="0"/>
              <a:t> du projet</a:t>
            </a:r>
          </a:p>
        </p:txBody>
      </p:sp>
      <p:sp>
        <p:nvSpPr>
          <p:cNvPr id="1994" name="Google Shape;1994;p57"/>
          <p:cNvSpPr txBox="1">
            <a:spLocks noGrp="1"/>
          </p:cNvSpPr>
          <p:nvPr>
            <p:ph type="body" idx="1"/>
          </p:nvPr>
        </p:nvSpPr>
        <p:spPr>
          <a:xfrm>
            <a:off x="1932655" y="2164563"/>
            <a:ext cx="4697414" cy="17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 err="1"/>
              <a:t>YoutubeNLP</a:t>
            </a:r>
            <a:r>
              <a:rPr lang="fr-FR" dirty="0"/>
              <a:t> s’adresse aux </a:t>
            </a:r>
            <a:r>
              <a:rPr lang="fr-FR" dirty="0" err="1"/>
              <a:t>Youtubeur</a:t>
            </a:r>
            <a:r>
              <a:rPr lang="fr-FR" dirty="0"/>
              <a:t> et/ou </a:t>
            </a:r>
            <a:r>
              <a:rPr lang="fr-FR" dirty="0" err="1"/>
              <a:t>videaste</a:t>
            </a:r>
            <a:r>
              <a:rPr lang="fr-FR" dirty="0"/>
              <a:t>, manager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fr-FR" dirty="0"/>
              <a:t>Via un site web, on transmet l’url de la vidéo </a:t>
            </a:r>
            <a:r>
              <a:rPr lang="fr-FR" dirty="0" err="1"/>
              <a:t>youtube</a:t>
            </a:r>
            <a:r>
              <a:rPr lang="fr-FR" dirty="0"/>
              <a:t>. Le moteur IA nous renvoie les commentaires classé par pertinent ou non pertinent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</p:txBody>
      </p:sp>
      <p:sp>
        <p:nvSpPr>
          <p:cNvPr id="1996" name="Google Shape;1996;p57"/>
          <p:cNvSpPr txBox="1">
            <a:spLocks noGrp="1"/>
          </p:cNvSpPr>
          <p:nvPr>
            <p:ph type="title" idx="3"/>
          </p:nvPr>
        </p:nvSpPr>
        <p:spPr>
          <a:xfrm>
            <a:off x="1545992" y="1417427"/>
            <a:ext cx="6052016" cy="6637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 quels utilisateurs le projet s’adresse-t-il ? </a:t>
            </a:r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16211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6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50051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COMMENT SONT RECUPÉRÉES LES DONNÉES ?</a:t>
            </a:r>
          </a:p>
        </p:txBody>
      </p:sp>
      <p:cxnSp>
        <p:nvCxnSpPr>
          <p:cNvPr id="234" name="Google Shape;234;p4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35" name="Google Shape;235;p46"/>
          <p:cNvSpPr txBox="1">
            <a:spLocks noGrp="1"/>
          </p:cNvSpPr>
          <p:nvPr>
            <p:ph type="title"/>
          </p:nvPr>
        </p:nvSpPr>
        <p:spPr>
          <a:xfrm>
            <a:off x="6808170" y="305859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YOUTUBE</a:t>
            </a:r>
            <a:endParaRPr dirty="0"/>
          </a:p>
        </p:txBody>
      </p:sp>
      <p:cxnSp>
        <p:nvCxnSpPr>
          <p:cNvPr id="241" name="Google Shape;241;p46"/>
          <p:cNvCxnSpPr/>
          <p:nvPr/>
        </p:nvCxnSpPr>
        <p:spPr>
          <a:xfrm>
            <a:off x="7705770" y="3679518"/>
            <a:ext cx="271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45" name="Google Shape;245;p46"/>
          <p:cNvSpPr/>
          <p:nvPr/>
        </p:nvSpPr>
        <p:spPr>
          <a:xfrm>
            <a:off x="7499370" y="2177770"/>
            <a:ext cx="684600" cy="684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13784;p85">
            <a:extLst>
              <a:ext uri="{FF2B5EF4-FFF2-40B4-BE49-F238E27FC236}">
                <a16:creationId xmlns:a16="http://schemas.microsoft.com/office/drawing/2014/main" id="{710C5953-447F-4130-B745-57518E9D2C19}"/>
              </a:ext>
            </a:extLst>
          </p:cNvPr>
          <p:cNvGrpSpPr/>
          <p:nvPr/>
        </p:nvGrpSpPr>
        <p:grpSpPr>
          <a:xfrm>
            <a:off x="7568257" y="2245622"/>
            <a:ext cx="546826" cy="548400"/>
            <a:chOff x="5549861" y="3817349"/>
            <a:chExt cx="345642" cy="345674"/>
          </a:xfrm>
          <a:solidFill>
            <a:schemeClr val="accent6"/>
          </a:solidFill>
        </p:grpSpPr>
        <p:sp>
          <p:nvSpPr>
            <p:cNvPr id="30" name="Google Shape;13785;p85">
              <a:extLst>
                <a:ext uri="{FF2B5EF4-FFF2-40B4-BE49-F238E27FC236}">
                  <a16:creationId xmlns:a16="http://schemas.microsoft.com/office/drawing/2014/main" id="{5EAB6F6C-2BA9-47E5-AD1D-48F9B58401F2}"/>
                </a:ext>
              </a:extLst>
            </p:cNvPr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786;p85">
              <a:extLst>
                <a:ext uri="{FF2B5EF4-FFF2-40B4-BE49-F238E27FC236}">
                  <a16:creationId xmlns:a16="http://schemas.microsoft.com/office/drawing/2014/main" id="{29886FA2-7A7B-4DFA-81A8-B5D8AE1BF759}"/>
                </a:ext>
              </a:extLst>
            </p:cNvPr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13787;p85">
              <a:extLst>
                <a:ext uri="{FF2B5EF4-FFF2-40B4-BE49-F238E27FC236}">
                  <a16:creationId xmlns:a16="http://schemas.microsoft.com/office/drawing/2014/main" id="{ED3F00B6-D687-447A-886C-5BEB399BE999}"/>
                </a:ext>
              </a:extLst>
            </p:cNvPr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266;p48">
            <a:extLst>
              <a:ext uri="{FF2B5EF4-FFF2-40B4-BE49-F238E27FC236}">
                <a16:creationId xmlns:a16="http://schemas.microsoft.com/office/drawing/2014/main" id="{E0719BF1-F970-4F74-8BA7-A478D56C21D8}"/>
              </a:ext>
            </a:extLst>
          </p:cNvPr>
          <p:cNvSpPr txBox="1">
            <a:spLocks/>
          </p:cNvSpPr>
          <p:nvPr/>
        </p:nvSpPr>
        <p:spPr>
          <a:xfrm>
            <a:off x="668010" y="1776571"/>
            <a:ext cx="5389889" cy="9414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spcAft>
                <a:spcPts val="1600"/>
              </a:spcAft>
            </a:pPr>
            <a:r>
              <a:rPr lang="fr-FR" dirty="0"/>
              <a:t>A l’aide de nos scripts de connexion API, nous récupérons les données d’une vidéo passer a l’application.</a:t>
            </a:r>
          </a:p>
        </p:txBody>
      </p:sp>
      <p:sp>
        <p:nvSpPr>
          <p:cNvPr id="33" name="Google Shape;266;p48">
            <a:extLst>
              <a:ext uri="{FF2B5EF4-FFF2-40B4-BE49-F238E27FC236}">
                <a16:creationId xmlns:a16="http://schemas.microsoft.com/office/drawing/2014/main" id="{999DC7B9-612E-9A4B-AD24-487CD2B336F2}"/>
              </a:ext>
            </a:extLst>
          </p:cNvPr>
          <p:cNvSpPr txBox="1">
            <a:spLocks/>
          </p:cNvSpPr>
          <p:nvPr/>
        </p:nvSpPr>
        <p:spPr>
          <a:xfrm>
            <a:off x="487820" y="2554315"/>
            <a:ext cx="6602760" cy="17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b="1" dirty="0"/>
              <a:t>Périmètre :  </a:t>
            </a:r>
            <a:r>
              <a:rPr lang="fr-FR" dirty="0"/>
              <a:t>Donnée au vidéo de type Tech</a:t>
            </a:r>
          </a:p>
          <a:p>
            <a:pPr marL="285750" indent="-285750" algn="l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fr-FR" b="1" dirty="0"/>
              <a:t>Volumétrie du </a:t>
            </a:r>
            <a:r>
              <a:rPr lang="fr-FR" b="1" dirty="0" err="1"/>
              <a:t>dataset</a:t>
            </a:r>
            <a:r>
              <a:rPr lang="fr-FR" b="1" dirty="0"/>
              <a:t> :</a:t>
            </a:r>
          </a:p>
          <a:p>
            <a:pPr algn="l"/>
            <a:r>
              <a:rPr lang="fr-FR" b="1" dirty="0"/>
              <a:t> </a:t>
            </a:r>
            <a:r>
              <a:rPr lang="fr-FR" dirty="0"/>
              <a:t>- 4000 commentaires: </a:t>
            </a:r>
          </a:p>
          <a:p>
            <a:pPr algn="l"/>
            <a:r>
              <a:rPr lang="fr-FR" dirty="0"/>
              <a:t> - 2000 commentaires</a:t>
            </a:r>
          </a:p>
          <a:p>
            <a:pPr algn="l"/>
            <a:r>
              <a:rPr lang="fr-FR" dirty="0"/>
              <a:t>    - Data augmentation traduction </a:t>
            </a:r>
            <a:r>
              <a:rPr lang="fr-FR" dirty="0" err="1"/>
              <a:t>Francais</a:t>
            </a:r>
            <a:r>
              <a:rPr lang="fr-FR" dirty="0"/>
              <a:t>-&gt;Anglais-&gt;</a:t>
            </a:r>
            <a:r>
              <a:rPr lang="fr-FR" dirty="0" err="1"/>
              <a:t>Francais</a:t>
            </a:r>
            <a:r>
              <a:rPr lang="fr-FR" dirty="0"/>
              <a:t> (2000)</a:t>
            </a:r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b="1" dirty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spcAft>
                <a:spcPts val="1600"/>
              </a:spcAft>
              <a:buFont typeface="Arial" panose="020B0604020202020204" pitchFamily="34" charset="0"/>
              <a:buChar char="•"/>
            </a:pPr>
            <a:endParaRPr lang="fr-FR" dirty="0"/>
          </a:p>
          <a:p>
            <a:pPr marL="0" indent="0">
              <a:spcAft>
                <a:spcPts val="1600"/>
              </a:spcAft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69621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2136;p65">
            <a:extLst>
              <a:ext uri="{FF2B5EF4-FFF2-40B4-BE49-F238E27FC236}">
                <a16:creationId xmlns:a16="http://schemas.microsoft.com/office/drawing/2014/main" id="{48374458-CC7A-442F-9B83-0AAA60568D8C}"/>
              </a:ext>
            </a:extLst>
          </p:cNvPr>
          <p:cNvCxnSpPr/>
          <p:nvPr/>
        </p:nvCxnSpPr>
        <p:spPr>
          <a:xfrm>
            <a:off x="1121616" y="2470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2129;p65">
            <a:extLst>
              <a:ext uri="{FF2B5EF4-FFF2-40B4-BE49-F238E27FC236}">
                <a16:creationId xmlns:a16="http://schemas.microsoft.com/office/drawing/2014/main" id="{C1199593-2CA6-465F-975B-FC9D7A7FD7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108" y="203408"/>
            <a:ext cx="4116077" cy="635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Presentation technique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C68551F-93AC-5F41-99B3-7A2803BBB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108" y="755242"/>
            <a:ext cx="6851144" cy="418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307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2136;p65">
            <a:extLst>
              <a:ext uri="{FF2B5EF4-FFF2-40B4-BE49-F238E27FC236}">
                <a16:creationId xmlns:a16="http://schemas.microsoft.com/office/drawing/2014/main" id="{48374458-CC7A-442F-9B83-0AAA60568D8C}"/>
              </a:ext>
            </a:extLst>
          </p:cNvPr>
          <p:cNvCxnSpPr/>
          <p:nvPr/>
        </p:nvCxnSpPr>
        <p:spPr>
          <a:xfrm>
            <a:off x="1121616" y="247045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Google Shape;2129;p65">
            <a:extLst>
              <a:ext uri="{FF2B5EF4-FFF2-40B4-BE49-F238E27FC236}">
                <a16:creationId xmlns:a16="http://schemas.microsoft.com/office/drawing/2014/main" id="{C1199593-2CA6-465F-975B-FC9D7A7FD7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2109" y="203408"/>
            <a:ext cx="3410864" cy="6353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1"/>
                </a:solidFill>
              </a:rPr>
              <a:t>ARCHITECTURE</a:t>
            </a:r>
            <a:endParaRPr sz="2400" dirty="0">
              <a:solidFill>
                <a:schemeClr val="accent1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0A141FE-19D4-FE4A-919E-94356B608C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383" y="807750"/>
            <a:ext cx="5684503" cy="408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5057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9"/>
          <p:cNvSpPr txBox="1">
            <a:spLocks noGrp="1"/>
          </p:cNvSpPr>
          <p:nvPr>
            <p:ph type="ctrTitle"/>
          </p:nvPr>
        </p:nvSpPr>
        <p:spPr>
          <a:xfrm>
            <a:off x="752044" y="2251595"/>
            <a:ext cx="7639912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b="0" dirty="0">
                <a:solidFill>
                  <a:schemeClr val="accent1"/>
                </a:solidFill>
              </a:rPr>
              <a:t>DEMONSTRATION</a:t>
            </a:r>
            <a:endParaRPr sz="2400" b="0" dirty="0">
              <a:solidFill>
                <a:schemeClr val="accent1"/>
              </a:solidFill>
            </a:endParaRPr>
          </a:p>
        </p:txBody>
      </p:sp>
      <p:cxnSp>
        <p:nvCxnSpPr>
          <p:cNvPr id="275" name="Google Shape;275;p49"/>
          <p:cNvCxnSpPr/>
          <p:nvPr/>
        </p:nvCxnSpPr>
        <p:spPr>
          <a:xfrm>
            <a:off x="3190500" y="23542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28055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57"/>
          <p:cNvSpPr txBox="1">
            <a:spLocks noGrp="1"/>
          </p:cNvSpPr>
          <p:nvPr>
            <p:ph type="title"/>
          </p:nvPr>
        </p:nvSpPr>
        <p:spPr>
          <a:xfrm>
            <a:off x="799954" y="445025"/>
            <a:ext cx="6393801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Models</a:t>
            </a:r>
            <a:r>
              <a:rPr lang="fr-FR" dirty="0"/>
              <a:t> et </a:t>
            </a:r>
            <a:r>
              <a:rPr lang="fr-FR" dirty="0" err="1"/>
              <a:t>metrics</a:t>
            </a:r>
            <a:endParaRPr lang="fr-FR" dirty="0"/>
          </a:p>
        </p:txBody>
      </p:sp>
      <p:sp>
        <p:nvSpPr>
          <p:cNvPr id="1995" name="Google Shape;1995;p57"/>
          <p:cNvSpPr txBox="1">
            <a:spLocks noGrp="1"/>
          </p:cNvSpPr>
          <p:nvPr>
            <p:ph type="body" idx="2"/>
          </p:nvPr>
        </p:nvSpPr>
        <p:spPr>
          <a:xfrm>
            <a:off x="1026200" y="1417427"/>
            <a:ext cx="4712602" cy="25241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fr-FR" dirty="0" err="1"/>
              <a:t>CountVectorizer</a:t>
            </a:r>
            <a:endParaRPr lang="fr-FR"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 err="1"/>
              <a:t>TfidfTransformer</a:t>
            </a:r>
            <a:endParaRPr lang="fr-FR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fr-FR" dirty="0"/>
          </a:p>
          <a:p>
            <a:r>
              <a:rPr lang="fr-FR" dirty="0" err="1"/>
              <a:t>Naive</a:t>
            </a:r>
            <a:r>
              <a:rPr lang="fr-FR" dirty="0"/>
              <a:t> Bayes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fr-FR" dirty="0"/>
          </a:p>
          <a:p>
            <a:r>
              <a:rPr lang="fr-FR" dirty="0"/>
              <a:t>Moyenne de 0,85 d’</a:t>
            </a:r>
            <a:r>
              <a:rPr lang="fr-FR" dirty="0" err="1"/>
              <a:t>accuracy</a:t>
            </a:r>
            <a:r>
              <a:rPr lang="fr-FR" dirty="0"/>
              <a:t> </a:t>
            </a:r>
          </a:p>
        </p:txBody>
      </p:sp>
      <p:cxnSp>
        <p:nvCxnSpPr>
          <p:cNvPr id="1998" name="Google Shape;1998;p57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56786131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191</Words>
  <Application>Microsoft Macintosh PowerPoint</Application>
  <PresentationFormat>Affichage à l'écran (16:9)</PresentationFormat>
  <Paragraphs>52</Paragraphs>
  <Slides>11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Montserrat ExtraLight</vt:lpstr>
      <vt:lpstr>Arial</vt:lpstr>
      <vt:lpstr>Montserrat ExtraBold</vt:lpstr>
      <vt:lpstr>Montserrat</vt:lpstr>
      <vt:lpstr>Futuristic Background by Slidesgo</vt:lpstr>
      <vt:lpstr>YoutubeNLP</vt:lpstr>
      <vt:lpstr>SOMMAIRE</vt:lpstr>
      <vt:lpstr>YoutubeNLP</vt:lpstr>
      <vt:lpstr>Presentation du projet</vt:lpstr>
      <vt:lpstr>COMMENT SONT RECUPÉRÉES LES DONNÉES ?</vt:lpstr>
      <vt:lpstr>Presentation technique</vt:lpstr>
      <vt:lpstr>ARCHITECTURE</vt:lpstr>
      <vt:lpstr>DEMONSTRATION</vt:lpstr>
      <vt:lpstr>Models et metrics</vt:lpstr>
      <vt:lpstr>Limite du projet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DATARTIST</dc:title>
  <cp:lastModifiedBy>Natane Bendavid</cp:lastModifiedBy>
  <cp:revision>32</cp:revision>
  <dcterms:modified xsi:type="dcterms:W3CDTF">2022-02-12T23:33:22Z</dcterms:modified>
</cp:coreProperties>
</file>